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98" r:id="rId2"/>
    <p:sldId id="593" r:id="rId3"/>
    <p:sldId id="595" r:id="rId4"/>
    <p:sldId id="590" r:id="rId5"/>
    <p:sldId id="522" r:id="rId6"/>
    <p:sldId id="523" r:id="rId7"/>
    <p:sldId id="534" r:id="rId8"/>
    <p:sldId id="535" r:id="rId9"/>
    <p:sldId id="602" r:id="rId10"/>
    <p:sldId id="603" r:id="rId11"/>
    <p:sldId id="596" r:id="rId12"/>
    <p:sldId id="515" r:id="rId13"/>
    <p:sldId id="518" r:id="rId14"/>
    <p:sldId id="516" r:id="rId15"/>
    <p:sldId id="526" r:id="rId16"/>
    <p:sldId id="517" r:id="rId17"/>
    <p:sldId id="527" r:id="rId18"/>
    <p:sldId id="597" r:id="rId19"/>
    <p:sldId id="505" r:id="rId20"/>
    <p:sldId id="433" r:id="rId21"/>
    <p:sldId id="439" r:id="rId22"/>
    <p:sldId id="462" r:id="rId23"/>
    <p:sldId id="441" r:id="rId24"/>
    <p:sldId id="598" r:id="rId25"/>
    <p:sldId id="549" r:id="rId26"/>
    <p:sldId id="556" r:id="rId27"/>
    <p:sldId id="550" r:id="rId28"/>
    <p:sldId id="557" r:id="rId29"/>
    <p:sldId id="551" r:id="rId30"/>
    <p:sldId id="558" r:id="rId31"/>
    <p:sldId id="552" r:id="rId32"/>
    <p:sldId id="559" r:id="rId33"/>
    <p:sldId id="499" r:id="rId34"/>
    <p:sldId id="560" r:id="rId35"/>
    <p:sldId id="561" r:id="rId36"/>
    <p:sldId id="599" r:id="rId37"/>
    <p:sldId id="554" r:id="rId38"/>
    <p:sldId id="564" r:id="rId39"/>
    <p:sldId id="555" r:id="rId40"/>
    <p:sldId id="469" r:id="rId41"/>
    <p:sldId id="583" r:id="rId42"/>
    <p:sldId id="584" r:id="rId43"/>
    <p:sldId id="585" r:id="rId44"/>
    <p:sldId id="567" r:id="rId45"/>
    <p:sldId id="582" r:id="rId46"/>
    <p:sldId id="481" r:id="rId47"/>
    <p:sldId id="574" r:id="rId48"/>
    <p:sldId id="478" r:id="rId49"/>
    <p:sldId id="479" r:id="rId50"/>
    <p:sldId id="572" r:id="rId51"/>
    <p:sldId id="580" r:id="rId52"/>
    <p:sldId id="472" r:id="rId53"/>
    <p:sldId id="575" r:id="rId54"/>
    <p:sldId id="577" r:id="rId55"/>
    <p:sldId id="579" r:id="rId56"/>
    <p:sldId id="474" r:id="rId57"/>
    <p:sldId id="480" r:id="rId58"/>
    <p:sldId id="475" r:id="rId59"/>
    <p:sldId id="476" r:id="rId60"/>
    <p:sldId id="477" r:id="rId61"/>
    <p:sldId id="578" r:id="rId62"/>
    <p:sldId id="600" r:id="rId63"/>
    <p:sldId id="521" r:id="rId64"/>
    <p:sldId id="536" r:id="rId65"/>
    <p:sldId id="537" r:id="rId66"/>
    <p:sldId id="538" r:id="rId67"/>
    <p:sldId id="539" r:id="rId68"/>
    <p:sldId id="601" r:id="rId69"/>
    <p:sldId id="591" r:id="rId70"/>
    <p:sldId id="553" r:id="rId71"/>
    <p:sldId id="587" r:id="rId72"/>
    <p:sldId id="588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1704" y="-856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5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9371" y="-80818"/>
            <a:ext cx="93549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smtClean="0">
                <a:solidFill>
                  <a:schemeClr val="bg1"/>
                </a:solidFill>
              </a:rPr>
              <a:t>gale15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797791"/>
            <a:ext cx="597542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3600" b="1" dirty="0" smtClean="0">
                <a:solidFill>
                  <a:schemeClr val="bg1"/>
                </a:solidFill>
              </a:rPr>
              <a:t>Future of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is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O(n)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</a:p>
          <a:p>
            <a:r>
              <a:rPr lang="en-US" sz="2400" b="1" dirty="0" smtClean="0">
                <a:solidFill>
                  <a:srgbClr val="F2F2F2"/>
                </a:solidFill>
              </a:rPr>
              <a:t>Beyond mere data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6173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2"/>
          </p:nvPr>
        </p:nvSpPr>
        <p:spPr>
          <a:xfrm>
            <a:off x="2630176" y="3675758"/>
            <a:ext cx="5963716" cy="3951288"/>
          </a:xfrm>
        </p:spPr>
        <p:txBody>
          <a:bodyPr>
            <a:normAutofit/>
          </a:bodyPr>
          <a:lstStyle/>
          <a:p>
            <a:r>
              <a:rPr lang="en-US" i="1" dirty="0" smtClean="0"/>
              <a:t>Research </a:t>
            </a:r>
            <a:r>
              <a:rPr lang="en-US" i="1" dirty="0"/>
              <a:t>has deserted the individual and entered the group. The individual worker find the problem too large, not too difficult. (They) must learn to work with others. </a:t>
            </a:r>
            <a:endParaRPr lang="en-US" dirty="0"/>
          </a:p>
          <a:p>
            <a:pPr lvl="1"/>
            <a:r>
              <a:rPr lang="en-US" dirty="0" smtClean="0"/>
              <a:t>Theobald Smith</a:t>
            </a:r>
            <a:br>
              <a:rPr lang="en-US" dirty="0" smtClean="0"/>
            </a:br>
            <a:r>
              <a:rPr lang="en-US" dirty="0" smtClean="0"/>
              <a:t>American </a:t>
            </a:r>
            <a:r>
              <a:rPr lang="en-US" dirty="0"/>
              <a:t>pathologist and </a:t>
            </a:r>
            <a:r>
              <a:rPr lang="en-US" dirty="0" smtClean="0"/>
              <a:t>microbiologist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1859 -- 1934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" y="1094900"/>
            <a:ext cx="6341272" cy="3951288"/>
          </a:xfrm>
        </p:spPr>
        <p:txBody>
          <a:bodyPr>
            <a:normAutofit/>
          </a:bodyPr>
          <a:lstStyle/>
          <a:p>
            <a:r>
              <a:rPr lang="en-US" i="1" dirty="0"/>
              <a:t>If you cannot- in the long run- tell everyone what you have been doing, your doing has been worthless. </a:t>
            </a:r>
            <a:endParaRPr lang="en-US" dirty="0"/>
          </a:p>
          <a:p>
            <a:pPr lvl="1"/>
            <a:r>
              <a:rPr lang="en-US" dirty="0" smtClean="0"/>
              <a:t>Erwin Schrodinger</a:t>
            </a:r>
            <a:br>
              <a:rPr lang="en-US" dirty="0" smtClean="0"/>
            </a:br>
            <a:r>
              <a:rPr lang="en-US" dirty="0" smtClean="0"/>
              <a:t>Nobel </a:t>
            </a:r>
            <a:r>
              <a:rPr lang="en-US" dirty="0"/>
              <a:t>Prize winner in </a:t>
            </a:r>
            <a:r>
              <a:rPr lang="en-US" dirty="0" smtClean="0"/>
              <a:t>physics</a:t>
            </a:r>
            <a:br>
              <a:rPr lang="en-US" dirty="0" smtClean="0"/>
            </a:br>
            <a:r>
              <a:rPr lang="en-US" dirty="0" smtClean="0"/>
              <a:t>1887 -- 1961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Erwin-Schrodinger-as-young-man-213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28" y="1166813"/>
            <a:ext cx="1570265" cy="2211640"/>
          </a:xfrm>
          <a:prstGeom prst="rect">
            <a:avLst/>
          </a:prstGeom>
        </p:spPr>
      </p:pic>
      <p:pic>
        <p:nvPicPr>
          <p:cNvPr id="11" name="Picture 10" descr="theobald-sm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6" y="3640920"/>
            <a:ext cx="1802372" cy="248946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76671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PROMISE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9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strictures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Software decides how we decide everything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1" y="2087214"/>
            <a:ext cx="5397500" cy="8972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Science, analytics, 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43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Society  becoming </a:t>
            </a:r>
            <a:r>
              <a:rPr lang="en-US" dirty="0"/>
              <a:t>increasingly reliant on data analytics.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companies </a:t>
            </a:r>
            <a:r>
              <a:rPr lang="en-US" dirty="0"/>
              <a:t>practice data-driven policy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determination of organizational policies using extensive analysis of large data sets collected from </a:t>
            </a:r>
            <a:r>
              <a:rPr lang="en-US" dirty="0" smtClean="0"/>
              <a:t>many sources.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59200" y="1600200"/>
            <a:ext cx="4927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Especially true in software engineering, </a:t>
            </a:r>
          </a:p>
          <a:p>
            <a:pPr lvl="1"/>
            <a:r>
              <a:rPr lang="en-US" dirty="0"/>
              <a:t>Impossible to manually browse all data</a:t>
            </a:r>
          </a:p>
          <a:p>
            <a:pPr lvl="2"/>
            <a:r>
              <a:rPr lang="en-US" dirty="0"/>
              <a:t>E.g. Mozilla Firefox (1.1 million bug reports)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Github</a:t>
            </a:r>
            <a:r>
              <a:rPr lang="en-US" dirty="0"/>
              <a:t> 14+ million projects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Routine for practitioners to treat every planned feature as an experiment</a:t>
            </a:r>
          </a:p>
          <a:p>
            <a:pPr lvl="2"/>
            <a:r>
              <a:rPr lang="en-US" dirty="0"/>
              <a:t>of which only a </a:t>
            </a:r>
            <a:r>
              <a:rPr lang="en-US" dirty="0" smtClean="0"/>
              <a:t>few will survive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Key performance metrics are carefully monitored and analyzed</a:t>
            </a:r>
          </a:p>
          <a:p>
            <a:pPr lvl="2"/>
            <a:r>
              <a:rPr lang="en-US" dirty="0"/>
              <a:t>to judge the progress of a feature.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Even simple design decisions such as the color of a link are chosen by the outcome of software experiments.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Beyond mere data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Software decides how we decide everything 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When decision software goes wrong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</a:p>
          <a:p>
            <a:r>
              <a:rPr lang="en-US" sz="2400" b="1" dirty="0" smtClean="0">
                <a:solidFill>
                  <a:srgbClr val="F2F2F2"/>
                </a:solidFill>
              </a:rPr>
              <a:t>When decision software goes wrong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2840928"/>
            <a:ext cx="5397500" cy="6261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4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2236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8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9899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2" y="4318000"/>
            <a:ext cx="4289778" cy="2413000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3213100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/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</a:p>
          <a:p>
            <a:r>
              <a:rPr lang="en-US" sz="2400" b="1" dirty="0" smtClean="0">
                <a:solidFill>
                  <a:srgbClr val="F2F2F2"/>
                </a:solidFill>
              </a:rPr>
              <a:t>Proposed services for </a:t>
            </a:r>
            <a:r>
              <a:rPr lang="en-US" sz="2400" b="1" dirty="0" err="1" smtClean="0">
                <a:solidFill>
                  <a:srgbClr val="F2F2F2"/>
                </a:solidFill>
              </a:rPr>
              <a:t>nextgen</a:t>
            </a:r>
            <a:r>
              <a:rPr lang="en-US" sz="2400" b="1" dirty="0" smtClean="0">
                <a:solidFill>
                  <a:srgbClr val="F2F2F2"/>
                </a:solidFill>
              </a:rPr>
              <a:t>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3336228"/>
            <a:ext cx="5397500" cy="8928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9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8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224" y="1626792"/>
            <a:ext cx="22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Row X uses col Y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413069" y="2026902"/>
            <a:ext cx="339531" cy="6363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60700" y="1917433"/>
            <a:ext cx="16764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2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8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180" y="1841500"/>
            <a:ext cx="4038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Operating systems do more than just schedule processes.</a:t>
            </a:r>
          </a:p>
          <a:p>
            <a:pPr lvl="1"/>
            <a:r>
              <a:rPr lang="en-US" sz="1600" dirty="0" smtClean="0"/>
              <a:t>They offer many other services</a:t>
            </a:r>
          </a:p>
          <a:p>
            <a:pPr lvl="1"/>
            <a:r>
              <a:rPr lang="en-US" sz="1600" dirty="0" smtClean="0"/>
              <a:t>File systems,</a:t>
            </a:r>
          </a:p>
          <a:p>
            <a:pPr lvl="1"/>
            <a:r>
              <a:rPr lang="en-US" sz="1600" dirty="0" smtClean="0"/>
              <a:t> network connections,</a:t>
            </a:r>
          </a:p>
          <a:p>
            <a:pPr lvl="1"/>
            <a:r>
              <a:rPr lang="en-US" sz="1600" dirty="0" smtClean="0"/>
              <a:t> memory management</a:t>
            </a:r>
          </a:p>
          <a:p>
            <a:pPr lvl="1"/>
            <a:r>
              <a:rPr lang="en-US" sz="1600" dirty="0" smtClean="0"/>
              <a:t>journaling</a:t>
            </a:r>
          </a:p>
          <a:p>
            <a:pPr lvl="1"/>
            <a:r>
              <a:rPr lang="en-US" sz="1600" dirty="0" err="1" smtClean="0"/>
              <a:t>Etc</a:t>
            </a:r>
            <a:endParaRPr lang="en-US" sz="16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46" y="4595018"/>
            <a:ext cx="8763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Data mining </a:t>
            </a:r>
            <a:r>
              <a:rPr lang="en-US" sz="2000" dirty="0" smtClean="0"/>
              <a:t>tools should </a:t>
            </a:r>
            <a:r>
              <a:rPr lang="en-US" sz="2000" dirty="0"/>
              <a:t>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smtClean="0"/>
              <a:t>Turns </a:t>
            </a:r>
            <a:r>
              <a:rPr lang="en-US" sz="1600" dirty="0"/>
              <a:t>out, </a:t>
            </a:r>
            <a:r>
              <a:rPr lang="en-US" sz="1600" dirty="0" smtClean="0"/>
              <a:t>simple </a:t>
            </a:r>
            <a:r>
              <a:rPr lang="en-US" sz="1600" dirty="0"/>
              <a:t>data structures </a:t>
            </a:r>
            <a:r>
              <a:rPr lang="en-US" sz="1600" dirty="0" smtClean="0"/>
              <a:t>can </a:t>
            </a:r>
            <a:r>
              <a:rPr lang="en-US" sz="1600" dirty="0"/>
              <a:t>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80" y="1930400"/>
            <a:ext cx="4438549" cy="23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(E,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3461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38226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1955800"/>
            <a:ext cx="4523510" cy="45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repositories</a:t>
            </a:r>
          </a:p>
          <a:p>
            <a:r>
              <a:rPr lang="en-US" sz="2400" b="1" dirty="0" smtClean="0">
                <a:solidFill>
                  <a:srgbClr val="F2F2F2"/>
                </a:solidFill>
              </a:rPr>
              <a:t>The Future?</a:t>
            </a:r>
            <a:endParaRPr lang="en-US" sz="2400" b="1" dirty="0">
              <a:solidFill>
                <a:srgbClr val="F2F2F2"/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4082063"/>
            <a:ext cx="5397500" cy="667737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1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080"/>
            <a:ext cx="6045200" cy="6825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68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13500" y="1214438"/>
            <a:ext cx="952500" cy="1109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0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5003800"/>
            <a:ext cx="4673600" cy="1299071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Amy: </a:t>
            </a:r>
            <a:r>
              <a:rPr lang="en-US" dirty="0" smtClean="0"/>
              <a:t>My </a:t>
            </a:r>
            <a:r>
              <a:rPr lang="en-US" dirty="0"/>
              <a:t>colleagues and I are mapping the neurological substrates that </a:t>
            </a:r>
            <a:r>
              <a:rPr lang="en-US" dirty="0" err="1"/>
              <a:t>subserve</a:t>
            </a:r>
            <a:r>
              <a:rPr lang="en-US" dirty="0"/>
              <a:t> global information processing, which is required for all cognitive reasoning, including scientific inquiry, making my research ipso facto prior in the </a:t>
            </a:r>
            <a:r>
              <a:rPr lang="en-US" dirty="0" err="1"/>
              <a:t>ordo</a:t>
            </a:r>
            <a:r>
              <a:rPr lang="en-US" dirty="0"/>
              <a:t> </a:t>
            </a:r>
            <a:r>
              <a:rPr lang="en-US" dirty="0" err="1" smtClean="0"/>
              <a:t>cognoscendi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smtClean="0"/>
              <a:t>Sheldon:  </a:t>
            </a:r>
            <a:r>
              <a:rPr lang="en-US" dirty="0"/>
              <a:t>Excuse me, but a grand unified theory, insofar as it explains everything, will ipso facto explain neurobiology.</a:t>
            </a:r>
          </a:p>
          <a:p>
            <a:endParaRPr lang="en-US" dirty="0"/>
          </a:p>
          <a:p>
            <a:r>
              <a:rPr lang="en-US" b="1" dirty="0"/>
              <a:t>Amy:  </a:t>
            </a:r>
            <a:r>
              <a:rPr lang="en-US" dirty="0" smtClean="0"/>
              <a:t>Yes</a:t>
            </a:r>
            <a:r>
              <a:rPr lang="en-US" dirty="0"/>
              <a:t>, but if I’m </a:t>
            </a:r>
            <a:r>
              <a:rPr lang="en-US" dirty="0" smtClean="0"/>
              <a:t>successful….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I </a:t>
            </a:r>
            <a:r>
              <a:rPr lang="en-US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249" y="5581947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not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methods for analytics</a:t>
            </a:r>
          </a:p>
          <a:p>
            <a:r>
              <a:rPr lang="en-US" dirty="0" smtClean="0"/>
              <a:t>Principles for designing case studies</a:t>
            </a:r>
          </a:p>
          <a:p>
            <a:r>
              <a:rPr lang="en-US" dirty="0" smtClean="0"/>
              <a:t>Visualizations</a:t>
            </a:r>
          </a:p>
          <a:p>
            <a:r>
              <a:rPr lang="en-US" dirty="0" smtClean="0"/>
              <a:t>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0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Words>2811</Words>
  <Application>Microsoft Macintosh PowerPoint</Application>
  <PresentationFormat>On-screen Show (4:3)</PresentationFormat>
  <Paragraphs>511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 </vt:lpstr>
      <vt:lpstr>PowerPoint Presentation</vt:lpstr>
      <vt:lpstr>PowerPoint Presentation</vt:lpstr>
      <vt:lpstr>Data mining tools should,  and can, do much more</vt:lpstr>
      <vt:lpstr>Today’s topic: Software tools for “citizen scientists”</vt:lpstr>
      <vt:lpstr>When every citizen can be a scientist (making generalizations from data) </vt:lpstr>
      <vt:lpstr>PowerPoint Presentation</vt:lpstr>
      <vt:lpstr>PowerPoint Presentation</vt:lpstr>
      <vt:lpstr>What’s not in this talk</vt:lpstr>
      <vt:lpstr>What’s is in this talk</vt:lpstr>
      <vt:lpstr>PowerPoint Presentation</vt:lpstr>
      <vt:lpstr> </vt:lpstr>
      <vt:lpstr>PowerPoint Presentation</vt:lpstr>
      <vt:lpstr>If it works, try to make it better</vt:lpstr>
      <vt:lpstr> </vt:lpstr>
      <vt:lpstr>So many data repositories</vt:lpstr>
      <vt:lpstr>PowerPoint Presentation</vt:lpstr>
      <vt:lpstr>PowerPoint Presentation</vt:lpstr>
      <vt:lpstr>Science, analytics, debate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Important to understand how software can divides us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PowerPoint Presentation</vt:lpstr>
      <vt:lpstr>A hierarchy of services</vt:lpstr>
      <vt:lpstr>A hierarchy of services</vt:lpstr>
      <vt:lpstr>A hierarchy of services</vt:lpstr>
      <vt:lpstr>Based on WHERE:  O(N) top-down divisive clustering</vt:lpstr>
      <vt:lpstr>A hierarchy of services</vt:lpstr>
      <vt:lpstr>PowerPoint Presentation</vt:lpstr>
      <vt:lpstr>WHERE  =  fast analog for PCA (so WHERE is a heuristic spectral learner)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Software engineering researchers just studying software is like astronomers just studying telescopes.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1088</cp:revision>
  <dcterms:created xsi:type="dcterms:W3CDTF">2015-08-29T21:53:46Z</dcterms:created>
  <dcterms:modified xsi:type="dcterms:W3CDTF">2015-10-04T22:56:06Z</dcterms:modified>
</cp:coreProperties>
</file>